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4" r:id="rId31"/>
    <p:sldId id="285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nva Sans Bold" panose="020B0803030501040103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Fira Code" panose="020B0809050000020004" pitchFamily="49" charset="0"/>
      <p:regular r:id="rId44"/>
      <p:bold r:id="rId45"/>
    </p:embeddedFont>
    <p:embeddedFont>
      <p:font typeface="Fira Code Bold" panose="020B0809050000020004" pitchFamily="49" charset="0"/>
      <p:regular r:id="rId46"/>
      <p:bold r:id="rId47"/>
    </p:embeddedFont>
    <p:embeddedFont>
      <p:font typeface="Poppins ExtraBold Bold" pitchFamily="2" charset="0"/>
      <p:regular r:id="rId48"/>
      <p:bold r:id="rId49"/>
    </p:embeddedFont>
    <p:embeddedFont>
      <p:font typeface="Ubuntu" panose="02000000000000000000" pitchFamily="2" charset="0"/>
      <p:regular r:id="rId50"/>
      <p:bold r:id="rId51"/>
      <p:italic r:id="rId52"/>
      <p:boldItalic r:id="rId53"/>
    </p:embeddedFont>
    <p:embeddedFont>
      <p:font typeface="Ubuntu Bold" panose="020B0804030602030204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58" autoAdjust="0"/>
  </p:normalViewPr>
  <p:slideViewPr>
    <p:cSldViewPr>
      <p:cViewPr varScale="1"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6.fntdata" /><Relationship Id="rId21" Type="http://schemas.openxmlformats.org/officeDocument/2006/relationships/slide" Target="slides/slide20.xml" /><Relationship Id="rId34" Type="http://schemas.openxmlformats.org/officeDocument/2006/relationships/font" Target="fonts/font1.fntdata" /><Relationship Id="rId42" Type="http://schemas.openxmlformats.org/officeDocument/2006/relationships/font" Target="fonts/font9.fntdata" /><Relationship Id="rId47" Type="http://schemas.openxmlformats.org/officeDocument/2006/relationships/font" Target="fonts/font14.fntdata" /><Relationship Id="rId50" Type="http://schemas.openxmlformats.org/officeDocument/2006/relationships/font" Target="fonts/font17.fntdata" /><Relationship Id="rId55" Type="http://schemas.openxmlformats.org/officeDocument/2006/relationships/font" Target="fonts/font2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notesMaster" Target="notesMasters/notesMaster1.xml" /><Relationship Id="rId38" Type="http://schemas.openxmlformats.org/officeDocument/2006/relationships/font" Target="fonts/font5.fntdata" /><Relationship Id="rId46" Type="http://schemas.openxmlformats.org/officeDocument/2006/relationships/font" Target="fonts/font13.fntdata" /><Relationship Id="rId59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8.fntdata" /><Relationship Id="rId54" Type="http://schemas.openxmlformats.org/officeDocument/2006/relationships/font" Target="fonts/font2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font" Target="fonts/font4.fntdata" /><Relationship Id="rId40" Type="http://schemas.openxmlformats.org/officeDocument/2006/relationships/font" Target="fonts/font7.fntdata" /><Relationship Id="rId45" Type="http://schemas.openxmlformats.org/officeDocument/2006/relationships/font" Target="fonts/font12.fntdata" /><Relationship Id="rId53" Type="http://schemas.openxmlformats.org/officeDocument/2006/relationships/font" Target="fonts/font20.fntdata" /><Relationship Id="rId58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3.fntdata" /><Relationship Id="rId49" Type="http://schemas.openxmlformats.org/officeDocument/2006/relationships/font" Target="fonts/font16.fntdata" /><Relationship Id="rId57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11.fntdata" /><Relationship Id="rId52" Type="http://schemas.openxmlformats.org/officeDocument/2006/relationships/font" Target="fonts/font1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2.fntdata" /><Relationship Id="rId43" Type="http://schemas.openxmlformats.org/officeDocument/2006/relationships/font" Target="fonts/font10.fntdata" /><Relationship Id="rId48" Type="http://schemas.openxmlformats.org/officeDocument/2006/relationships/font" Target="fonts/font15.fntdata" /><Relationship Id="rId56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font" Target="fonts/font18.fntdata" /><Relationship Id="rId3" Type="http://schemas.openxmlformats.org/officeDocument/2006/relationships/slide" Target="slides/slide2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CC3EB-1D3A-224C-A335-7EB967E2FE66}" type="datetimeFigureOut">
              <a:rPr lang="en-TH" smtClean="0"/>
              <a:t>06/10/2023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3D21F-86F5-6A46-8C1A-CC1F5B2C7396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5722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Challenge#1: </a:t>
            </a:r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/drive/1weRaZpHQCbB9fWptSqQ0rsjuHHEAwlmN?usp=sharing</a:t>
            </a:r>
          </a:p>
          <a:p>
            <a:r>
              <a:rPr lang="en-US" dirty="0"/>
              <a:t>Challenge#2: https://</a:t>
            </a:r>
            <a:r>
              <a:rPr lang="en-US" dirty="0" err="1"/>
              <a:t>colab.research.google.com</a:t>
            </a:r>
            <a:r>
              <a:rPr lang="en-US" dirty="0"/>
              <a:t>/drive/1wM1necYz2pFK9e1ij3S1GnYw8FlNxt1e?usp=sharing</a:t>
            </a:r>
          </a:p>
          <a:p>
            <a:r>
              <a:rPr lang="en-US" dirty="0"/>
              <a:t>Challenge#3: https://</a:t>
            </a:r>
            <a:r>
              <a:rPr lang="en-US" dirty="0" err="1"/>
              <a:t>colab.research.google.com</a:t>
            </a:r>
            <a:r>
              <a:rPr lang="en-US" dirty="0"/>
              <a:t>/drive/1LwS6dVcSKhyp8NiI8AW4IOX15RopBvjc?usp=sharing</a:t>
            </a:r>
          </a:p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3D21F-86F5-6A46-8C1A-CC1F5B2C7396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38172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13" Type="http://schemas.openxmlformats.org/officeDocument/2006/relationships/image" Target="../media/image12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png" /><Relationship Id="rId2" Type="http://schemas.openxmlformats.org/officeDocument/2006/relationships/image" Target="../media/image1.jpeg" /><Relationship Id="rId16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5" Type="http://schemas.openxmlformats.org/officeDocument/2006/relationships/image" Target="../media/image14.png" /><Relationship Id="rId10" Type="http://schemas.openxmlformats.org/officeDocument/2006/relationships/image" Target="../media/image9.svg" /><Relationship Id="rId4" Type="http://schemas.openxmlformats.org/officeDocument/2006/relationships/image" Target="../media/image3.png" /><Relationship Id="rId9" Type="http://schemas.openxmlformats.org/officeDocument/2006/relationships/image" Target="../media/image8.png" /><Relationship Id="rId14" Type="http://schemas.openxmlformats.org/officeDocument/2006/relationships/image" Target="../media/image13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9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1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5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7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1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7.pn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6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8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1.png" /><Relationship Id="rId5" Type="http://schemas.openxmlformats.org/officeDocument/2006/relationships/image" Target="../media/image60.png" /><Relationship Id="rId4" Type="http://schemas.openxmlformats.org/officeDocument/2006/relationships/image" Target="../media/image59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 /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5.svg" /><Relationship Id="rId4" Type="http://schemas.openxmlformats.org/officeDocument/2006/relationships/image" Target="../media/image6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7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image" Target="../media/image16.png" /><Relationship Id="rId7" Type="http://schemas.openxmlformats.org/officeDocument/2006/relationships/image" Target="../media/image24.svg" /><Relationship Id="rId12" Type="http://schemas.openxmlformats.org/officeDocument/2006/relationships/image" Target="../media/image29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png" /><Relationship Id="rId11" Type="http://schemas.openxmlformats.org/officeDocument/2006/relationships/image" Target="../media/image28.png" /><Relationship Id="rId5" Type="http://schemas.openxmlformats.org/officeDocument/2006/relationships/image" Target="../media/image22.png" /><Relationship Id="rId10" Type="http://schemas.openxmlformats.org/officeDocument/2006/relationships/image" Target="../media/image27.png" /><Relationship Id="rId4" Type="http://schemas.openxmlformats.org/officeDocument/2006/relationships/image" Target="../media/image17.png" /><Relationship Id="rId9" Type="http://schemas.openxmlformats.org/officeDocument/2006/relationships/image" Target="../media/image26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1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image" Target="../media/image30.png" /><Relationship Id="rId7" Type="http://schemas.openxmlformats.org/officeDocument/2006/relationships/image" Target="../media/image24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10" Type="http://schemas.openxmlformats.org/officeDocument/2006/relationships/image" Target="../media/image33.png" /><Relationship Id="rId4" Type="http://schemas.openxmlformats.org/officeDocument/2006/relationships/image" Target="../media/image32.png" /><Relationship Id="rId9" Type="http://schemas.openxmlformats.org/officeDocument/2006/relationships/image" Target="../media/image26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275233">
            <a:off x="7927372" y="1056581"/>
            <a:ext cx="8229600" cy="93385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7000"/>
          </a:blip>
          <a:srcRect/>
          <a:stretch>
            <a:fillRect/>
          </a:stretch>
        </p:blipFill>
        <p:spPr>
          <a:xfrm rot="4271585">
            <a:off x="-7550252" y="2447062"/>
            <a:ext cx="11479969" cy="615613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6682" y="1283731"/>
            <a:ext cx="15534636" cy="2749236"/>
            <a:chOff x="0" y="0"/>
            <a:chExt cx="20712848" cy="3665649"/>
          </a:xfrm>
        </p:grpSpPr>
        <p:sp>
          <p:nvSpPr>
            <p:cNvPr id="6" name="TextBox 6"/>
            <p:cNvSpPr txBox="1"/>
            <p:nvPr/>
          </p:nvSpPr>
          <p:spPr>
            <a:xfrm>
              <a:off x="3332524" y="1588349"/>
              <a:ext cx="16169399" cy="1280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75"/>
                </a:lnSpc>
              </a:pPr>
              <a:r>
                <a:rPr lang="en-US" sz="5599" spc="330">
                  <a:solidFill>
                    <a:srgbClr val="FFFFFF"/>
                  </a:solidFill>
                  <a:latin typeface="Canva Sans Bold"/>
                </a:rPr>
                <a:t>Data Visualisation with Python 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79770" y="578114"/>
              <a:ext cx="2786262" cy="2695709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0" y="858746"/>
              <a:ext cx="2708210" cy="270821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DBABF">
                  <a:alpha val="42745"/>
                </a:srgbClr>
              </a:solidFill>
              <a:ln>
                <a:noFill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12419" tIns="12419" rIns="12419" bIns="12419" rtlCol="0" anchor="ctr"/>
              <a:lstStyle/>
              <a:p>
                <a:pPr algn="ctr">
                  <a:lnSpc>
                    <a:spcPts val="1038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4425" y="957439"/>
              <a:ext cx="2708220" cy="2708210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35610" t="-36199" r="-48837" b="-33662"/>
                </a:stretch>
              </a:blip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l="27014" r="27123" b="41244"/>
            <a:stretch>
              <a:fillRect/>
            </a:stretch>
          </p:blipFill>
          <p:spPr>
            <a:xfrm>
              <a:off x="405125" y="0"/>
              <a:ext cx="2262328" cy="266918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9552354" y="1749406"/>
              <a:ext cx="1160494" cy="116049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9501922" y="1718524"/>
              <a:ext cx="1160494" cy="116049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332524" y="911983"/>
              <a:ext cx="7989902" cy="819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00"/>
                </a:lnSpc>
              </a:pPr>
              <a:r>
                <a:rPr lang="en-US" sz="3917">
                  <a:solidFill>
                    <a:srgbClr val="FFFFFF"/>
                  </a:solidFill>
                  <a:latin typeface="Ubuntu"/>
                </a:rPr>
                <a:t>Get Started with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408724" y="2951525"/>
              <a:ext cx="3994951" cy="53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0"/>
                </a:lnSpc>
              </a:pPr>
              <a:r>
                <a:rPr lang="en-US" sz="2617">
                  <a:solidFill>
                    <a:srgbClr val="FFFFFF"/>
                  </a:solidFill>
                  <a:latin typeface="Ubuntu"/>
                </a:rPr>
                <a:t>by Michael Currie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3178" y="1028700"/>
            <a:ext cx="2096122" cy="1091455"/>
            <a:chOff x="0" y="0"/>
            <a:chExt cx="2794829" cy="145527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1"/>
            <a:srcRect l="13836" t="37306" r="14210" b="39336"/>
            <a:stretch>
              <a:fillRect/>
            </a:stretch>
          </p:blipFill>
          <p:spPr>
            <a:xfrm>
              <a:off x="0" y="548051"/>
              <a:ext cx="2794829" cy="907222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/>
            <a:srcRect l="23612" t="32826" r="10241" b="23762"/>
            <a:stretch>
              <a:fillRect/>
            </a:stretch>
          </p:blipFill>
          <p:spPr>
            <a:xfrm>
              <a:off x="194300" y="135891"/>
              <a:ext cx="1621163" cy="41216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flipH="1">
              <a:off x="1948380" y="0"/>
              <a:ext cx="546681" cy="548051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2259501" y="5284879"/>
            <a:ext cx="14429332" cy="3916271"/>
            <a:chOff x="0" y="0"/>
            <a:chExt cx="3800318" cy="103144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00318" cy="1031446"/>
            </a:xfrm>
            <a:custGeom>
              <a:avLst/>
              <a:gdLst/>
              <a:ahLst/>
              <a:cxnLst/>
              <a:rect l="l" t="t" r="r" b="b"/>
              <a:pathLst>
                <a:path w="3800318" h="1031446">
                  <a:moveTo>
                    <a:pt x="0" y="0"/>
                  </a:moveTo>
                  <a:lnTo>
                    <a:pt x="3800318" y="0"/>
                  </a:lnTo>
                  <a:lnTo>
                    <a:pt x="3800318" y="1031446"/>
                  </a:lnTo>
                  <a:lnTo>
                    <a:pt x="0" y="1031446"/>
                  </a:lnTo>
                  <a:close/>
                </a:path>
              </a:pathLst>
            </a:custGeom>
            <a:solidFill>
              <a:srgbClr val="4F418F">
                <a:alpha val="7098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59501" y="4343400"/>
            <a:ext cx="1048137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Ubuntu Bold"/>
              </a:rPr>
              <a:t>Instructions before we start the class: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84952" y="5429879"/>
            <a:ext cx="13778430" cy="351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Ubuntu"/>
              </a:rPr>
              <a:t>Rename yourself to this format: </a:t>
            </a:r>
            <a:r>
              <a:rPr lang="en-US" sz="4000">
                <a:solidFill>
                  <a:srgbClr val="FFFFFF"/>
                </a:solidFill>
                <a:latin typeface="Ubuntu Bold"/>
              </a:rPr>
              <a:t>Nickname_Full Name</a:t>
            </a:r>
          </a:p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Ubuntu Bold"/>
              </a:rPr>
              <a:t> </a:t>
            </a:r>
            <a:r>
              <a:rPr lang="en-US" sz="4000">
                <a:solidFill>
                  <a:srgbClr val="FFFFFF"/>
                </a:solidFill>
                <a:latin typeface="Ubuntu"/>
              </a:rPr>
              <a:t>Make sure you are on your </a:t>
            </a:r>
            <a:r>
              <a:rPr lang="en-US" sz="4000">
                <a:solidFill>
                  <a:srgbClr val="FFFFFF"/>
                </a:solidFill>
                <a:latin typeface="Ubuntu Bold"/>
              </a:rPr>
              <a:t>Laptop</a:t>
            </a:r>
            <a:r>
              <a:rPr lang="en-US" sz="4000">
                <a:solidFill>
                  <a:srgbClr val="FFFFFF"/>
                </a:solidFill>
                <a:latin typeface="Ubuntu"/>
              </a:rPr>
              <a:t> with </a:t>
            </a:r>
            <a:r>
              <a:rPr lang="en-US" sz="4000">
                <a:solidFill>
                  <a:srgbClr val="FFFFFF"/>
                </a:solidFill>
                <a:latin typeface="Ubuntu Bold"/>
              </a:rPr>
              <a:t>Python 3.7+ and a text editor installed</a:t>
            </a:r>
            <a:r>
              <a:rPr lang="en-US" sz="4000">
                <a:solidFill>
                  <a:srgbClr val="FFFFFF"/>
                </a:solidFill>
                <a:latin typeface="Ubuntu"/>
              </a:rPr>
              <a:t> (e.g. Sublime, VSCode)</a:t>
            </a:r>
          </a:p>
          <a:p>
            <a:pPr marL="863606" lvl="1" indent="-431803" algn="l">
              <a:lnSpc>
                <a:spcPts val="56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Ubuntu"/>
              </a:rPr>
              <a:t> If you have any questions, feel free to unmute yourself or post in the chatbox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5">
            <a:alphaModFix amt="69000"/>
          </a:blip>
          <a:srcRect/>
          <a:stretch>
            <a:fillRect/>
          </a:stretch>
        </p:blipFill>
        <p:spPr>
          <a:xfrm rot="906849">
            <a:off x="16145783" y="7741611"/>
            <a:ext cx="2737402" cy="241233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>
            <a:alphaModFix amt="63000"/>
          </a:blip>
          <a:srcRect/>
          <a:stretch>
            <a:fillRect/>
          </a:stretch>
        </p:blipFill>
        <p:spPr>
          <a:xfrm rot="791108">
            <a:off x="10186659" y="-210182"/>
            <a:ext cx="2505955" cy="2477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52850" y="1617335"/>
            <a:ext cx="6163101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61184" y="3665210"/>
            <a:ext cx="4965632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5"/>
                </a:solidFill>
                <a:latin typeface="Ubuntu"/>
              </a:rPr>
              <a:t>Do you program in Thai or English?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56121" y="5646410"/>
            <a:ext cx="6775759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5"/>
                </a:solidFill>
                <a:latin typeface="Ubuntu"/>
              </a:rPr>
              <a:t>What's your biggest challenge to become better at programming?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13707" y="7627610"/>
            <a:ext cx="526058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5"/>
                </a:solidFill>
                <a:latin typeface="Ubuntu"/>
              </a:rPr>
              <a:t>What's your favourite type of chart?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5665" y="1808740"/>
            <a:ext cx="668307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QUESTIONS FOR YOU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73254" y="2153899"/>
            <a:ext cx="12741492" cy="733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2: 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What is Python? – A Brief Overview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3: 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The Python Data Analysis Toolkit: Introduction to Pandas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4: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Data Manipulation with Pandas – Overview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5: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Demonstration: A Simple Data Analysis with Pandas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6: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Visualizing Data: The Role of Matplotlib in Python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7: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Key Features of Matplotlib – An Overview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8: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Demonstration: A Basic Matplotlib Plot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9: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Types of Plots: From Scatterplots to Histograms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10: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Customizing Your Plots: Styles, Labels, and Legends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11: 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Interactive Visualization: Using Widgets with Matplotlib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12: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Case Study: From Data to Insights Using Pandas and Matplotlib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13: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Best Practices for Effective Data Visualization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14: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 Resources for Further Learning: Books, Courses, and Websites</a:t>
            </a:r>
          </a:p>
          <a:p>
            <a:pPr>
              <a:lnSpc>
                <a:spcPts val="4145"/>
              </a:lnSpc>
            </a:pPr>
            <a:r>
              <a:rPr lang="en-US" sz="2961">
                <a:solidFill>
                  <a:srgbClr val="FFFFF5"/>
                </a:solidFill>
                <a:latin typeface="Ubuntu Bold"/>
              </a:rPr>
              <a:t>Slide 15: </a:t>
            </a:r>
            <a:r>
              <a:rPr lang="en-US" sz="2961">
                <a:solidFill>
                  <a:srgbClr val="FFFFF5"/>
                </a:solidFill>
                <a:latin typeface="Ubuntu"/>
              </a:rPr>
              <a:t>Q&amp;A and What to Expect in the Next Two Hours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14746" y="6387796"/>
            <a:ext cx="3336271" cy="31013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84766" y="2038627"/>
            <a:ext cx="3186362" cy="20140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73254" y="1175027"/>
            <a:ext cx="491013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CLASS AGENDA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55012" y="2572046"/>
            <a:ext cx="12054483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en-US" sz="3499">
                <a:solidFill>
                  <a:srgbClr val="FFFFF5"/>
                </a:solidFill>
                <a:latin typeface="Ubuntu"/>
              </a:rPr>
              <a:t>Install Anaconda</a:t>
            </a:r>
          </a:p>
          <a:p>
            <a:pPr>
              <a:lnSpc>
                <a:spcPts val="3429"/>
              </a:lnSpc>
            </a:pPr>
            <a:endParaRPr lang="en-US" sz="3499">
              <a:solidFill>
                <a:srgbClr val="FFFFF5"/>
              </a:solidFill>
              <a:latin typeface="Ubuntu"/>
            </a:endParaRPr>
          </a:p>
          <a:p>
            <a:pPr>
              <a:lnSpc>
                <a:spcPts val="3429"/>
              </a:lnSpc>
            </a:pPr>
            <a:r>
              <a:rPr lang="en-US" sz="3499">
                <a:solidFill>
                  <a:srgbClr val="FFFFF5"/>
                </a:solidFill>
                <a:latin typeface="Ubuntu"/>
              </a:rPr>
              <a:t>conda create --name env1 python=3.10?conda activate env1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55012" y="5067300"/>
            <a:ext cx="11849366" cy="36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893">
                <a:solidFill>
                  <a:srgbClr val="FFFFF5"/>
                </a:solidFill>
                <a:latin typeface="Ubuntu"/>
              </a:rPr>
              <a:t>Terminology Note: You may be a little bit confused about conda versus Anaconda. The distinction is subtle but important. Anaconda is a distribution of Python that includes many of the necessary packages for scientific work of all kinds. conda is a cross-platform package management software that is included with the Anaconda distribution of Python. conda is the software that you use to build, install, and remove packages within the Anaconda distribution.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5012" y="1266019"/>
            <a:ext cx="285518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5"/>
                </a:solidFill>
                <a:latin typeface="Canva Sans Bold"/>
              </a:rPr>
              <a:t>SETUP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A6AD96-8264-35F6-F22F-E7DF5A393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502F4-6311-A36A-C671-2483A1688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32"/>
          <a:stretch/>
        </p:blipFill>
        <p:spPr>
          <a:xfrm>
            <a:off x="838200" y="571500"/>
            <a:ext cx="7772400" cy="29718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reflection blurRad="320932" stA="52000" endA="300" endPos="41101" dir="5400000" sy="-100000" algn="bl" rotWithShape="0"/>
          </a:effec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545C309-8794-1208-773A-BE24EB60C4B4}"/>
              </a:ext>
            </a:extLst>
          </p:cNvPr>
          <p:cNvSpPr txBox="1"/>
          <p:nvPr/>
        </p:nvSpPr>
        <p:spPr>
          <a:xfrm>
            <a:off x="1268921" y="4077900"/>
            <a:ext cx="11293526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NumPy (Numerical Python) is a popular open-source Python library that provides support for large, multi-dimensional arrays and matrices, as well as a wide range of mathematical functions to operate on these arrays efficiently. It is one of the fundamental libraries used in scientific computing and data analysis in Python.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NumPy is designed to be efficient and performant, especially when dealing with large datasets and numerical computations. It achieves this by implementing array operations in a highly optimized manner, often leveraging low-level implementations written in C or Fortran.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NumPy was initially developed by Travis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Olliphant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a software developer and data scientist, in 2005. 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27B8D85-33E9-EE03-73BA-BE2FAB111BBE}"/>
              </a:ext>
            </a:extLst>
          </p:cNvPr>
          <p:cNvSpPr txBox="1"/>
          <p:nvPr/>
        </p:nvSpPr>
        <p:spPr>
          <a:xfrm>
            <a:off x="9372600" y="9081358"/>
            <a:ext cx="3471463" cy="45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5"/>
                </a:solidFill>
                <a:latin typeface="Ubuntu"/>
              </a:rPr>
              <a:t>pip install </a:t>
            </a:r>
            <a:r>
              <a:rPr lang="en-US" sz="2799" dirty="0" err="1">
                <a:solidFill>
                  <a:srgbClr val="FFFFF5"/>
                </a:solidFill>
                <a:latin typeface="Ubuntu"/>
              </a:rPr>
              <a:t>numpy</a:t>
            </a:r>
            <a:endParaRPr lang="en-US" sz="2799" dirty="0">
              <a:solidFill>
                <a:srgbClr val="FFFFF5"/>
              </a:solidFill>
              <a:latin typeface="Ubunt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C3EE3-A31B-9BF6-3D49-7F51E94B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263" y="2528400"/>
            <a:ext cx="4038600" cy="40386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5D21E77-B65F-AB5F-EC88-DCBAA7076B3C}"/>
              </a:ext>
            </a:extLst>
          </p:cNvPr>
          <p:cNvSpPr txBox="1"/>
          <p:nvPr/>
        </p:nvSpPr>
        <p:spPr>
          <a:xfrm>
            <a:off x="13663406" y="7183440"/>
            <a:ext cx="3626313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5"/>
                </a:solidFill>
                <a:latin typeface="Canva Sans Bold"/>
              </a:rPr>
              <a:t>Travis Oliphant</a:t>
            </a:r>
          </a:p>
        </p:txBody>
      </p:sp>
    </p:spTree>
    <p:extLst>
      <p:ext uri="{BB962C8B-B14F-4D97-AF65-F5344CB8AC3E}">
        <p14:creationId xmlns:p14="http://schemas.microsoft.com/office/powerpoint/2010/main" val="138142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04794" y="2468169"/>
            <a:ext cx="3204954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8252" y="4017569"/>
            <a:ext cx="11293526" cy="395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5"/>
                </a:solidFill>
                <a:latin typeface="Ubuntu"/>
              </a:rPr>
              <a:t>pandas is a Python package that provides fast, flexible, and expressive data structures designed to make working with "relational" or "labeled" data both easy and intuitive. It aims to be the fundamental high-level building block for doing practical, real world data analysis in Python. Additionally, it has the broader goal of becoming the most powerful and flexible open source data analysis / manipulation tool available in any language. It is already well on its way towards this goal.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72600" y="8191091"/>
            <a:ext cx="3471463" cy="45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5"/>
                </a:solidFill>
                <a:latin typeface="Ubuntu"/>
              </a:rPr>
              <a:t>pip install pandas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44167" y="6877761"/>
            <a:ext cx="252620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5"/>
                </a:solidFill>
                <a:latin typeface="Canva Sans Bold"/>
              </a:rPr>
              <a:t>Wes McKinney</a:t>
            </a:r>
          </a:p>
          <a:p>
            <a:pPr algn="ctr">
              <a:lnSpc>
                <a:spcPts val="3920"/>
              </a:lnSpc>
            </a:pPr>
            <a:endParaRPr lang="en-US" sz="2800" dirty="0">
              <a:solidFill>
                <a:srgbClr val="FFFFF5"/>
              </a:solidFill>
              <a:latin typeface="Canva Sa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DE1EB-AE33-CC18-E2B1-D9F3B9029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93"/>
          <a:stretch/>
        </p:blipFill>
        <p:spPr>
          <a:xfrm>
            <a:off x="1143000" y="372049"/>
            <a:ext cx="7772400" cy="2668087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  <a:reflection blurRad="281862" stA="52000" endA="300" endPos="26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6584" y="2866131"/>
            <a:ext cx="12057002" cy="679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FFFFF5"/>
                </a:solidFill>
                <a:latin typeface="Ubuntu"/>
              </a:rPr>
              <a:t>“Mathematics Plotting Library”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FFFFF5"/>
              </a:solidFill>
              <a:latin typeface="Ubuntu"/>
            </a:endParaRP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FFFFF5"/>
                </a:solidFill>
                <a:latin typeface="Ubuntu"/>
              </a:rPr>
              <a:t> Created as an open-source clone of MATLAB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FFFFF5"/>
              </a:solidFill>
              <a:latin typeface="Ubuntu"/>
            </a:endParaRP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FFFFF5"/>
                </a:solidFill>
                <a:latin typeface="Ubuntu"/>
              </a:rPr>
              <a:t>Matplotlib is a plotting library for the Python programming language and its numerical mathematics extension NumPy. It provides an object-oriented API for embedding plots into applications using general-purpose GUI toolkits like Tkinter, wxPython, Qt, or GTK. There is also a procedural "pylab" interface based on a state machine (like OpenGL), designed to closely resemble that of MATLAB, though its use is discouraged. SciPy makes use of Matplotlib.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FFFFF5"/>
              </a:solidFill>
              <a:latin typeface="Ubuntu"/>
            </a:endParaRPr>
          </a:p>
          <a:p>
            <a:pPr>
              <a:lnSpc>
                <a:spcPts val="3219"/>
              </a:lnSpc>
            </a:pPr>
            <a:r>
              <a:rPr lang="en-US" sz="2299">
                <a:solidFill>
                  <a:srgbClr val="FFFFF5"/>
                </a:solidFill>
                <a:latin typeface="Ubuntu"/>
              </a:rPr>
              <a:t>Matplotlib was originally written by John D. Hunter. Since then, it has had an active development community and is distributed under a BSD-style license. Michael Droettboom was nominated as matplotlib's lead developer shortly before John Hunter's death in August 2012 and was further joined by Thomas Caswell. Matplotlib is a NumFOCUS fiscally sponsored project.</a:t>
            </a:r>
          </a:p>
          <a:p>
            <a:pPr>
              <a:lnSpc>
                <a:spcPts val="3219"/>
              </a:lnSpc>
            </a:pPr>
            <a:endParaRPr lang="en-US" sz="2299">
              <a:solidFill>
                <a:srgbClr val="FFFFF5"/>
              </a:solidFill>
              <a:latin typeface="Ubuntu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3586" y="3121973"/>
            <a:ext cx="4251236" cy="36684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270309" y="6977432"/>
            <a:ext cx="27977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5"/>
                </a:solidFill>
                <a:latin typeface="Canva Sans Bold"/>
              </a:rPr>
              <a:t>John D. Hunter</a:t>
            </a:r>
          </a:p>
        </p:txBody>
      </p:sp>
      <p:pic>
        <p:nvPicPr>
          <p:cNvPr id="2050" name="Picture 2" descr="Matplotlib logo — Matplotlib 3.7.1 documentation">
            <a:extLst>
              <a:ext uri="{FF2B5EF4-FFF2-40B4-BE49-F238E27FC236}">
                <a16:creationId xmlns:a16="http://schemas.microsoft.com/office/drawing/2014/main" id="{DFE96598-C178-1F7F-C6FC-A6106A5F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28700"/>
            <a:ext cx="6985000" cy="1397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09" t="7041" r="1387" b="13333"/>
          <a:stretch>
            <a:fillRect/>
          </a:stretch>
        </p:blipFill>
        <p:spPr>
          <a:xfrm>
            <a:off x="1309101" y="1612938"/>
            <a:ext cx="13860058" cy="18571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209" t="2158" r="1146" b="619"/>
          <a:stretch>
            <a:fillRect/>
          </a:stretch>
        </p:blipFill>
        <p:spPr>
          <a:xfrm>
            <a:off x="1309101" y="3451067"/>
            <a:ext cx="13860058" cy="70672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9101" y="544513"/>
            <a:ext cx="80788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PANDAS “HELLO WORLD”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9101" y="544513"/>
            <a:ext cx="948253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MATPLOTLIB “HELLO WORLD”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9101" y="1731703"/>
            <a:ext cx="10286617" cy="86654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31499" y="3303770"/>
            <a:ext cx="4925744" cy="49257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8988" y="612365"/>
            <a:ext cx="2641066" cy="37955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98422" y="5364138"/>
            <a:ext cx="7121146" cy="46910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37621" y="1646536"/>
            <a:ext cx="861275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5"/>
                </a:solidFill>
                <a:latin typeface="Canva Sans Bold"/>
              </a:rPr>
              <a:t>TOP PROGRAMMER TIPS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3771" y="3420870"/>
            <a:ext cx="33456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6162" y="3449445"/>
            <a:ext cx="5492336" cy="115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  <a:spcBef>
                <a:spcPct val="0"/>
              </a:spcBef>
            </a:pPr>
            <a:r>
              <a:rPr lang="en-US" sz="3282">
                <a:solidFill>
                  <a:srgbClr val="FFFFF5"/>
                </a:solidFill>
                <a:latin typeface="Ubuntu"/>
              </a:rPr>
              <a:t>FIND TIME TO FOCUS</a:t>
            </a:r>
          </a:p>
          <a:p>
            <a:pPr algn="ctr">
              <a:lnSpc>
                <a:spcPts val="4596"/>
              </a:lnSpc>
              <a:spcBef>
                <a:spcPct val="0"/>
              </a:spcBef>
            </a:pPr>
            <a:r>
              <a:rPr lang="en-US" sz="3282">
                <a:solidFill>
                  <a:srgbClr val="FFFFF5"/>
                </a:solidFill>
                <a:latin typeface="Ubuntu"/>
              </a:rPr>
              <a:t>(ZOMBIE TIME)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3771" y="5418991"/>
            <a:ext cx="35376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0430" y="5287938"/>
            <a:ext cx="6063799" cy="115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  <a:spcBef>
                <a:spcPct val="0"/>
              </a:spcBef>
            </a:pPr>
            <a:r>
              <a:rPr lang="en-US" sz="3282">
                <a:solidFill>
                  <a:srgbClr val="FFFFF5"/>
                </a:solidFill>
                <a:latin typeface="Ubuntu"/>
              </a:rPr>
              <a:t>MAKE A SIMPLE EXAMPLE TO PROVE A NEW FUNCTION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3771" y="7257485"/>
            <a:ext cx="37519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56692" y="7126432"/>
            <a:ext cx="4871276" cy="115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  <a:spcBef>
                <a:spcPct val="0"/>
              </a:spcBef>
            </a:pPr>
            <a:r>
              <a:rPr lang="en-US" sz="3282">
                <a:solidFill>
                  <a:srgbClr val="FFFFF5"/>
                </a:solidFill>
                <a:latin typeface="Ubuntu"/>
              </a:rPr>
              <a:t>MAKE SMALL CHANGES, THEN COMMIT THEM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4531" y="4241517"/>
            <a:ext cx="1803966" cy="18039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60067" y="4021518"/>
            <a:ext cx="6953403" cy="2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LIVE CODING WITH MICHAEL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39397" y="333435"/>
            <a:ext cx="6697705" cy="11239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7681" y="2829265"/>
            <a:ext cx="5046175" cy="35680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16629" y="5430807"/>
            <a:ext cx="4156844" cy="39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098">
                <a:solidFill>
                  <a:srgbClr val="FFFFF5"/>
                </a:solidFill>
                <a:latin typeface="Fira Code Bold"/>
              </a:rPr>
              <a:t>Learn. Grow. Work in Tech.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2814" y="1650211"/>
            <a:ext cx="17442372" cy="9145489"/>
            <a:chOff x="0" y="0"/>
            <a:chExt cx="4593876" cy="2408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3876" cy="2408688"/>
            </a:xfrm>
            <a:custGeom>
              <a:avLst/>
              <a:gdLst/>
              <a:ahLst/>
              <a:cxnLst/>
              <a:rect l="l" t="t" r="r" b="b"/>
              <a:pathLst>
                <a:path w="4593876" h="2408688">
                  <a:moveTo>
                    <a:pt x="0" y="0"/>
                  </a:moveTo>
                  <a:lnTo>
                    <a:pt x="4593876" y="0"/>
                  </a:lnTo>
                  <a:lnTo>
                    <a:pt x="4593876" y="2408688"/>
                  </a:lnTo>
                  <a:lnTo>
                    <a:pt x="0" y="2408688"/>
                  </a:lnTo>
                  <a:close/>
                </a:path>
              </a:pathLst>
            </a:custGeom>
            <a:solidFill>
              <a:srgbClr val="4F41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1223" y="544513"/>
            <a:ext cx="1029548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PROBLEM 1: TITANIC SURVIVORS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767" y="5601569"/>
            <a:ext cx="16998365" cy="458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2537" dirty="0">
                <a:solidFill>
                  <a:srgbClr val="FFFFF5"/>
                </a:solidFill>
                <a:latin typeface="Consolas"/>
              </a:rPr>
              <a:t># Group the data by 'Sex' and 'Survived', and then count the number of passengers.</a:t>
            </a:r>
          </a:p>
          <a:p>
            <a:pPr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survived_by_sex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 = </a:t>
            </a:r>
            <a:r>
              <a:rPr lang="en-US" sz="2537" dirty="0" err="1">
                <a:solidFill>
                  <a:srgbClr val="FFFFF5"/>
                </a:solidFill>
                <a:latin typeface="Consolas"/>
              </a:rPr>
              <a:t>df.groupby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(['Sex', 'Survived']).size().unstack()</a:t>
            </a:r>
          </a:p>
          <a:p>
            <a:pPr>
              <a:lnSpc>
                <a:spcPts val="3552"/>
              </a:lnSpc>
            </a:pPr>
            <a:endParaRPr lang="en-US" sz="2537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52"/>
              </a:lnSpc>
            </a:pPr>
            <a:r>
              <a:rPr lang="en-US" sz="2537" dirty="0">
                <a:solidFill>
                  <a:srgbClr val="FFFFF5"/>
                </a:solidFill>
                <a:latin typeface="Consolas"/>
              </a:rPr>
              <a:t># Plot the bar chart.</a:t>
            </a:r>
          </a:p>
          <a:p>
            <a:pPr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survived_by_sex.plot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(kind='bar', stacked=True)</a:t>
            </a:r>
          </a:p>
          <a:p>
            <a:pPr>
              <a:lnSpc>
                <a:spcPts val="3552"/>
              </a:lnSpc>
            </a:pPr>
            <a:endParaRPr lang="en-US" sz="2537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plt.title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('Survival by Sex')</a:t>
            </a:r>
          </a:p>
          <a:p>
            <a:pPr algn="just"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plt.xlabel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('Sex')</a:t>
            </a:r>
          </a:p>
          <a:p>
            <a:pPr algn="just"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plt.ylabel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('Count')</a:t>
            </a:r>
          </a:p>
          <a:p>
            <a:pPr algn="just">
              <a:lnSpc>
                <a:spcPts val="3552"/>
              </a:lnSpc>
            </a:pPr>
            <a:r>
              <a:rPr lang="en-US" sz="2537" dirty="0" err="1">
                <a:solidFill>
                  <a:srgbClr val="FFFFF5"/>
                </a:solidFill>
                <a:latin typeface="Consolas"/>
              </a:rPr>
              <a:t>plt.show</a:t>
            </a:r>
            <a:r>
              <a:rPr lang="en-US" sz="2537" dirty="0">
                <a:solidFill>
                  <a:srgbClr val="FFFFF5"/>
                </a:solidFill>
                <a:latin typeface="Consolas"/>
              </a:rPr>
              <a:t>()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767" y="1854200"/>
            <a:ext cx="16998365" cy="354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import pandas as pd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import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matplotlib.pyplot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as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plt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# You can replace the file path with your local path where the CSV file is located.</a:t>
            </a:r>
          </a:p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5"/>
                </a:solidFill>
                <a:latin typeface="Consolas"/>
              </a:rPr>
              <a:t>df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=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pd.read_csv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('https://raw.githubusercontent.com/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datasciencedojo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/datasets/master/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titanic.csv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')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# Let's check the first few rows of the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dataframe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to see what the data looks like.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print(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df.head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())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2814" y="1650211"/>
            <a:ext cx="17442372" cy="9145489"/>
            <a:chOff x="0" y="0"/>
            <a:chExt cx="4593876" cy="2408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93876" cy="2408688"/>
            </a:xfrm>
            <a:custGeom>
              <a:avLst/>
              <a:gdLst/>
              <a:ahLst/>
              <a:cxnLst/>
              <a:rect l="l" t="t" r="r" b="b"/>
              <a:pathLst>
                <a:path w="4593876" h="2408688">
                  <a:moveTo>
                    <a:pt x="0" y="0"/>
                  </a:moveTo>
                  <a:lnTo>
                    <a:pt x="4593876" y="0"/>
                  </a:lnTo>
                  <a:lnTo>
                    <a:pt x="4593876" y="2408688"/>
                  </a:lnTo>
                  <a:lnTo>
                    <a:pt x="0" y="2408688"/>
                  </a:lnTo>
                  <a:close/>
                </a:path>
              </a:pathLst>
            </a:custGeom>
            <a:solidFill>
              <a:srgbClr val="4F41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89692" y="5645664"/>
            <a:ext cx="6075493" cy="4120637"/>
            <a:chOff x="0" y="0"/>
            <a:chExt cx="1600130" cy="1085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0130" cy="1085271"/>
            </a:xfrm>
            <a:custGeom>
              <a:avLst/>
              <a:gdLst/>
              <a:ahLst/>
              <a:cxnLst/>
              <a:rect l="l" t="t" r="r" b="b"/>
              <a:pathLst>
                <a:path w="1600130" h="1085271">
                  <a:moveTo>
                    <a:pt x="0" y="0"/>
                  </a:moveTo>
                  <a:lnTo>
                    <a:pt x="1600130" y="0"/>
                  </a:lnTo>
                  <a:lnTo>
                    <a:pt x="1600130" y="1085271"/>
                  </a:lnTo>
                  <a:lnTo>
                    <a:pt x="0" y="1085271"/>
                  </a:lnTo>
                  <a:close/>
                </a:path>
              </a:pathLst>
            </a:custGeom>
            <a:solidFill>
              <a:srgbClr val="F4F5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61453" y="544513"/>
            <a:ext cx="1082823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PROBLEM 2: AIRLINE PASSENGERS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767" y="5791200"/>
            <a:ext cx="16998365" cy="39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# Pivot the dataframe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flights_pivot = flights.pivot("month", "year", "passengers")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print(flights_pivot) # Create a heatmap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plt.figure(figsize=(10,8))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sns.heatmap(flights_pivot, annot=True, fmt="d", cmap="YlGnBu")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# Show the plot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5"/>
                </a:solidFill>
                <a:latin typeface="Consolas"/>
              </a:rPr>
              <a:t>plt.show()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7767" y="1901825"/>
            <a:ext cx="16998365" cy="398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import seaborn as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sns</a:t>
            </a: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import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matplotlib.pyplot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as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plt</a:t>
            </a: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# Load the flights dataset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flights =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sns.load_dataset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("flights")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5"/>
              </a:solidFill>
              <a:latin typeface="Consolas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# Let's check the first few rows of the 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dataframe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 to see what the data looks like.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5"/>
                </a:solidFill>
                <a:latin typeface="Consolas"/>
              </a:rPr>
              <a:t>print(</a:t>
            </a:r>
            <a:r>
              <a:rPr lang="en-US" sz="2500" dirty="0" err="1">
                <a:solidFill>
                  <a:srgbClr val="FFFFF5"/>
                </a:solidFill>
                <a:latin typeface="Consolas"/>
              </a:rPr>
              <a:t>flights.head</a:t>
            </a:r>
            <a:r>
              <a:rPr lang="en-US" sz="2500" dirty="0">
                <a:solidFill>
                  <a:srgbClr val="FFFFF5"/>
                </a:solidFill>
                <a:latin typeface="Consolas"/>
              </a:rPr>
              <a:t>())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5"/>
              </a:solidFill>
              <a:latin typeface="Consola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48745" y="5733672"/>
            <a:ext cx="5557387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Ubuntu Bold"/>
              </a:rPr>
              <a:t>In the heatmap, the x-axis represents years, the y-axis represents months, and the color intensity represents the number of passengers. The "annot=True" argument means that the actual numbers will be shown in the cells of the heatmap, and "fmt='d'" means that these numbers will be formatted as integers. The "cmap='YlGnBu'" argument sets the color map to be used for the heatmap.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65315" y="4241517"/>
            <a:ext cx="1803966" cy="18039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9282" y="4021518"/>
            <a:ext cx="6953403" cy="2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CHALLENGE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44513"/>
            <a:ext cx="779680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5"/>
                </a:solidFill>
                <a:latin typeface="Canva Sans Bold"/>
              </a:rPr>
              <a:t>CHALLENGE PROBLEM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7C40A-765E-B421-8DCA-A171F2BDDB2B}"/>
              </a:ext>
            </a:extLst>
          </p:cNvPr>
          <p:cNvSpPr txBox="1"/>
          <p:nvPr/>
        </p:nvSpPr>
        <p:spPr>
          <a:xfrm>
            <a:off x="1004636" y="1952626"/>
            <a:ext cx="14540164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FFF5"/>
                </a:solidFill>
                <a:latin typeface="Consolas"/>
              </a:rPr>
              <a:t>Plot a stock price of any publicly listed company with data from </a:t>
            </a:r>
            <a:r>
              <a:rPr lang="en-US" sz="2400" dirty="0" err="1">
                <a:solidFill>
                  <a:srgbClr val="FFFFF5"/>
                </a:solidFill>
                <a:latin typeface="Consolas"/>
              </a:rPr>
              <a:t>YahooFinance</a:t>
            </a:r>
            <a:endParaRPr lang="en-US" sz="2400" dirty="0">
              <a:solidFill>
                <a:srgbClr val="FFFFF5"/>
              </a:solidFill>
              <a:latin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FB5A7-D6C7-E003-744A-2B8569D9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146" y="3394828"/>
            <a:ext cx="12352724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0389" y="4356412"/>
            <a:ext cx="1463984" cy="15741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9282" y="4564443"/>
            <a:ext cx="6953403" cy="104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GOOD LUCK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9125" y="544513"/>
            <a:ext cx="781595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CHALLENGE PROBLEM 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87AB4-4FB9-479C-7D03-A43C2E68AE6C}"/>
              </a:ext>
            </a:extLst>
          </p:cNvPr>
          <p:cNvSpPr txBox="1"/>
          <p:nvPr/>
        </p:nvSpPr>
        <p:spPr>
          <a:xfrm>
            <a:off x="1004636" y="1952626"/>
            <a:ext cx="14540164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FFF5"/>
                </a:solidFill>
                <a:latin typeface="Consolas"/>
              </a:rPr>
              <a:t>Visualize the popularity of different COVID-19 vaccines with a pie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47E14-A0F4-55E7-753C-5B8374A5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559" y="2716573"/>
            <a:ext cx="7514282" cy="67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C68E7-2EC9-7CE1-A09F-D38B77122BAC}"/>
              </a:ext>
            </a:extLst>
          </p:cNvPr>
          <p:cNvSpPr txBox="1"/>
          <p:nvPr/>
        </p:nvSpPr>
        <p:spPr>
          <a:xfrm>
            <a:off x="2514600" y="7734209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Source</a:t>
            </a:r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: https://</a:t>
            </a:r>
            <a:r>
              <a:rPr lang="en-US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raw.githubusercontent.com</a:t>
            </a:r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owid</a:t>
            </a:r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/covid-19-data/master/public/data/vaccinations/vaccinations-by-</a:t>
            </a:r>
            <a:r>
              <a:rPr lang="en-US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manufacturer.csv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TH" dirty="0">
              <a:solidFill>
                <a:schemeClr val="bg1"/>
              </a:solidFill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84EA011-0343-A979-6E1C-0FC8FD4A3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16256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0389" y="4356412"/>
            <a:ext cx="1463984" cy="15741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9282" y="4564443"/>
            <a:ext cx="6953403" cy="104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GOOD LUCK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8410" y="544513"/>
            <a:ext cx="78373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5"/>
                </a:solidFill>
                <a:latin typeface="Canva Sans Bold"/>
              </a:rPr>
              <a:t>CHALLENGE PROBLEM 3: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E958E-5836-9B32-7112-415E0E5BFDA2}"/>
              </a:ext>
            </a:extLst>
          </p:cNvPr>
          <p:cNvSpPr txBox="1"/>
          <p:nvPr/>
        </p:nvSpPr>
        <p:spPr>
          <a:xfrm>
            <a:off x="1004636" y="1952626"/>
            <a:ext cx="14540164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FFF5"/>
                </a:solidFill>
                <a:latin typeface="Consolas"/>
              </a:rPr>
              <a:t>Visualize the population of different provinces in Thailand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8CBA8-0BAC-E2C9-5D37-1B7C146B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188" y="114300"/>
            <a:ext cx="4963142" cy="1005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ABAF2-B080-72AB-7107-605ECC42C3EB}"/>
              </a:ext>
            </a:extLst>
          </p:cNvPr>
          <p:cNvSpPr txBox="1"/>
          <p:nvPr/>
        </p:nvSpPr>
        <p:spPr>
          <a:xfrm>
            <a:off x="2514600" y="7734209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Source</a:t>
            </a:r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: https://</a:t>
            </a:r>
            <a:r>
              <a:rPr lang="en-US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data.go.th</a:t>
            </a:r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/dataset/c6fb53a5-4d9d-4f21-84a7-9662b25af9c3/resource/225ff892-3874-4072-9787-a2c30128e3f7/download/</a:t>
            </a:r>
            <a:r>
              <a:rPr lang="en-US" b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stat_c.txt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endParaRPr lang="en-TH" dirty="0">
              <a:solidFill>
                <a:schemeClr val="bg1"/>
              </a:solidFill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E13CC-3B73-B4CA-0D29-890A1072D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59106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00389" y="4356412"/>
            <a:ext cx="1463984" cy="15741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9282" y="4564443"/>
            <a:ext cx="6953403" cy="104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GOOD LUCK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487998A-2D97-6513-7EA3-CAAC8407C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38500"/>
            <a:ext cx="3810000" cy="38100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9CEDFDC1-8DDB-79EC-3730-EF9E7FFC363A}"/>
              </a:ext>
            </a:extLst>
          </p:cNvPr>
          <p:cNvSpPr txBox="1"/>
          <p:nvPr/>
        </p:nvSpPr>
        <p:spPr>
          <a:xfrm>
            <a:off x="-317004" y="7372350"/>
            <a:ext cx="7796808" cy="77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5"/>
                </a:solidFill>
                <a:latin typeface="Canva Sans Bold"/>
              </a:rPr>
              <a:t>CHALLENGE #1</a:t>
            </a: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C2ADE4E-E7DE-FFCE-1D53-FB61E674D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238500"/>
            <a:ext cx="3810000" cy="3810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0878467-4682-A496-F062-1E76496076AA}"/>
              </a:ext>
            </a:extLst>
          </p:cNvPr>
          <p:cNvSpPr txBox="1"/>
          <p:nvPr/>
        </p:nvSpPr>
        <p:spPr>
          <a:xfrm>
            <a:off x="5245596" y="7372350"/>
            <a:ext cx="7796808" cy="77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5"/>
                </a:solidFill>
                <a:latin typeface="Canva Sans Bold"/>
              </a:rPr>
              <a:t>CHALLENGE #2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61B624F-71F6-6035-5ECB-967B2ACBC858}"/>
              </a:ext>
            </a:extLst>
          </p:cNvPr>
          <p:cNvSpPr txBox="1"/>
          <p:nvPr/>
        </p:nvSpPr>
        <p:spPr>
          <a:xfrm>
            <a:off x="5245596" y="1003468"/>
            <a:ext cx="7796808" cy="8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5"/>
                </a:solidFill>
                <a:latin typeface="Canva Sans Bold"/>
              </a:rPr>
              <a:t>Solution in Google </a:t>
            </a:r>
            <a:r>
              <a:rPr lang="en-US" sz="5000" dirty="0" err="1">
                <a:solidFill>
                  <a:srgbClr val="FFFFF5"/>
                </a:solidFill>
                <a:latin typeface="Canva Sans Bold"/>
              </a:rPr>
              <a:t>Colab</a:t>
            </a:r>
            <a:endParaRPr lang="en-US" sz="5000" dirty="0">
              <a:solidFill>
                <a:srgbClr val="FFFFF5"/>
              </a:solidFill>
              <a:latin typeface="Canva Sans Bold"/>
            </a:endParaRPr>
          </a:p>
        </p:txBody>
      </p:sp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E2DEAC4-7D14-739D-9669-F096AAE3D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3238500"/>
            <a:ext cx="3810000" cy="381000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371926EF-6A09-71CC-AE7D-8999DAE29688}"/>
              </a:ext>
            </a:extLst>
          </p:cNvPr>
          <p:cNvSpPr txBox="1"/>
          <p:nvPr/>
        </p:nvSpPr>
        <p:spPr>
          <a:xfrm>
            <a:off x="10808198" y="7372350"/>
            <a:ext cx="7796808" cy="77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5"/>
                </a:solidFill>
                <a:latin typeface="Canva Sans Bold"/>
              </a:rPr>
              <a:t>CHALLENGE #3</a:t>
            </a:r>
          </a:p>
        </p:txBody>
      </p:sp>
    </p:spTree>
    <p:extLst>
      <p:ext uri="{BB962C8B-B14F-4D97-AF65-F5344CB8AC3E}">
        <p14:creationId xmlns:p14="http://schemas.microsoft.com/office/powerpoint/2010/main" val="155190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39397" y="333435"/>
            <a:ext cx="6697705" cy="11239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231" y="-375921"/>
            <a:ext cx="5046175" cy="35680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05179" y="2913399"/>
            <a:ext cx="12664374" cy="159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1" dirty="0">
                <a:solidFill>
                  <a:srgbClr val="FFFFF5"/>
                </a:solidFill>
                <a:latin typeface="Ubuntu"/>
              </a:rPr>
              <a:t>Our platform leverages </a:t>
            </a:r>
            <a:r>
              <a:rPr lang="en-US" sz="2299" spc="11" dirty="0">
                <a:solidFill>
                  <a:srgbClr val="FFFFF5"/>
                </a:solidFill>
                <a:latin typeface="Ubuntu Bold"/>
              </a:rPr>
              <a:t>AI-assisted technology </a:t>
            </a:r>
            <a:r>
              <a:rPr lang="en-US" sz="2299" spc="11" dirty="0">
                <a:solidFill>
                  <a:srgbClr val="FFFFF5"/>
                </a:solidFill>
                <a:latin typeface="Ubuntu"/>
              </a:rPr>
              <a:t>to provide startups with an </a:t>
            </a:r>
            <a:r>
              <a:rPr lang="en-US" sz="2299" spc="11" dirty="0">
                <a:solidFill>
                  <a:srgbClr val="FFFFF5"/>
                </a:solidFill>
                <a:latin typeface="Ubuntu Bold"/>
              </a:rPr>
              <a:t>efficient and cost-effective means of finding and retaining top regional talents</a:t>
            </a:r>
            <a:r>
              <a:rPr lang="en-US" sz="2299" spc="11" dirty="0">
                <a:solidFill>
                  <a:srgbClr val="FFFFF5"/>
                </a:solidFill>
                <a:latin typeface="Ubuntu"/>
              </a:rPr>
              <a:t>. We aim to streamline the recruitment process for both companies and job seekers, enhancing the overall job search experience.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42808" y="4864754"/>
            <a:ext cx="4226745" cy="5975073"/>
            <a:chOff x="0" y="0"/>
            <a:chExt cx="1589092" cy="22463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9092" cy="2246395"/>
            </a:xfrm>
            <a:custGeom>
              <a:avLst/>
              <a:gdLst/>
              <a:ahLst/>
              <a:cxnLst/>
              <a:rect l="l" t="t" r="r" b="b"/>
              <a:pathLst>
                <a:path w="1589092" h="2246395">
                  <a:moveTo>
                    <a:pt x="73266" y="0"/>
                  </a:moveTo>
                  <a:lnTo>
                    <a:pt x="1515826" y="0"/>
                  </a:lnTo>
                  <a:cubicBezTo>
                    <a:pt x="1556290" y="0"/>
                    <a:pt x="1589092" y="32802"/>
                    <a:pt x="1589092" y="73266"/>
                  </a:cubicBezTo>
                  <a:lnTo>
                    <a:pt x="1589092" y="2173129"/>
                  </a:lnTo>
                  <a:cubicBezTo>
                    <a:pt x="1589092" y="2192560"/>
                    <a:pt x="1581373" y="2211196"/>
                    <a:pt x="1567633" y="2224936"/>
                  </a:cubicBezTo>
                  <a:cubicBezTo>
                    <a:pt x="1553893" y="2238676"/>
                    <a:pt x="1535257" y="2246395"/>
                    <a:pt x="1515826" y="2246395"/>
                  </a:cubicBezTo>
                  <a:lnTo>
                    <a:pt x="73266" y="2246395"/>
                  </a:lnTo>
                  <a:cubicBezTo>
                    <a:pt x="53835" y="2246395"/>
                    <a:pt x="35199" y="2238676"/>
                    <a:pt x="21459" y="2224936"/>
                  </a:cubicBezTo>
                  <a:cubicBezTo>
                    <a:pt x="7719" y="2211196"/>
                    <a:pt x="0" y="2192560"/>
                    <a:pt x="0" y="2173129"/>
                  </a:cubicBezTo>
                  <a:lnTo>
                    <a:pt x="0" y="73266"/>
                  </a:lnTo>
                  <a:cubicBezTo>
                    <a:pt x="0" y="53835"/>
                    <a:pt x="7719" y="35199"/>
                    <a:pt x="21459" y="21459"/>
                  </a:cubicBezTo>
                  <a:cubicBezTo>
                    <a:pt x="35199" y="7719"/>
                    <a:pt x="53835" y="0"/>
                    <a:pt x="73266" y="0"/>
                  </a:cubicBezTo>
                  <a:close/>
                </a:path>
              </a:pathLst>
            </a:custGeom>
            <a:solidFill>
              <a:srgbClr val="FFFFF5"/>
            </a:solidFill>
            <a:ln w="952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5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69647" y="5338365"/>
            <a:ext cx="773067" cy="78087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03811" y="6283645"/>
            <a:ext cx="4075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4F418F"/>
                </a:solidFill>
                <a:latin typeface="Canva Sans Bold"/>
              </a:rPr>
              <a:t>TALENT NURTURING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9155" y="6904542"/>
            <a:ext cx="3944447" cy="317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</a:rPr>
              <a:t>Our Talent Nurturing Feature offers personalised talent development through tracking, skill gap identification, and custom learning recommendations. It helps organisations attract, retain, and grow employees for increased productivity and success.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5178" y="2225621"/>
            <a:ext cx="4409681" cy="39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098" dirty="0">
                <a:solidFill>
                  <a:srgbClr val="FFFFF5"/>
                </a:solidFill>
                <a:latin typeface="Fira Code Bold"/>
              </a:rPr>
              <a:t>Learn. Grow. Work in Tech.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332562" y="4864754"/>
            <a:ext cx="4226745" cy="5975073"/>
            <a:chOff x="0" y="0"/>
            <a:chExt cx="1589092" cy="22463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9092" cy="2246395"/>
            </a:xfrm>
            <a:custGeom>
              <a:avLst/>
              <a:gdLst/>
              <a:ahLst/>
              <a:cxnLst/>
              <a:rect l="l" t="t" r="r" b="b"/>
              <a:pathLst>
                <a:path w="1589092" h="2246395">
                  <a:moveTo>
                    <a:pt x="73266" y="0"/>
                  </a:moveTo>
                  <a:lnTo>
                    <a:pt x="1515826" y="0"/>
                  </a:lnTo>
                  <a:cubicBezTo>
                    <a:pt x="1556290" y="0"/>
                    <a:pt x="1589092" y="32802"/>
                    <a:pt x="1589092" y="73266"/>
                  </a:cubicBezTo>
                  <a:lnTo>
                    <a:pt x="1589092" y="2173129"/>
                  </a:lnTo>
                  <a:cubicBezTo>
                    <a:pt x="1589092" y="2192560"/>
                    <a:pt x="1581373" y="2211196"/>
                    <a:pt x="1567633" y="2224936"/>
                  </a:cubicBezTo>
                  <a:cubicBezTo>
                    <a:pt x="1553893" y="2238676"/>
                    <a:pt x="1535257" y="2246395"/>
                    <a:pt x="1515826" y="2246395"/>
                  </a:cubicBezTo>
                  <a:lnTo>
                    <a:pt x="73266" y="2246395"/>
                  </a:lnTo>
                  <a:cubicBezTo>
                    <a:pt x="53835" y="2246395"/>
                    <a:pt x="35199" y="2238676"/>
                    <a:pt x="21459" y="2224936"/>
                  </a:cubicBezTo>
                  <a:cubicBezTo>
                    <a:pt x="7719" y="2211196"/>
                    <a:pt x="0" y="2192560"/>
                    <a:pt x="0" y="2173129"/>
                  </a:cubicBezTo>
                  <a:lnTo>
                    <a:pt x="0" y="73266"/>
                  </a:lnTo>
                  <a:cubicBezTo>
                    <a:pt x="0" y="53835"/>
                    <a:pt x="7719" y="35199"/>
                    <a:pt x="21459" y="21459"/>
                  </a:cubicBezTo>
                  <a:cubicBezTo>
                    <a:pt x="35199" y="7719"/>
                    <a:pt x="53835" y="0"/>
                    <a:pt x="73266" y="0"/>
                  </a:cubicBezTo>
                  <a:close/>
                </a:path>
              </a:pathLst>
            </a:custGeom>
            <a:solidFill>
              <a:srgbClr val="FFFFF5"/>
            </a:solidFill>
            <a:ln w="9525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5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068544" y="5338365"/>
            <a:ext cx="754780" cy="75478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393565" y="6283645"/>
            <a:ext cx="4075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4F418F"/>
                </a:solidFill>
                <a:latin typeface="Canva Sans Bold"/>
              </a:rPr>
              <a:t>EMPLOYER BRANDING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14860" y="6904542"/>
            <a:ext cx="3632543" cy="282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</a:rPr>
              <a:t>Our technology platform curates optimized content for company goals through localized promotion and nationwide brand expansion. Features include company bios, industry highlights, interviews, and visually appealing content.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0092" y="4864754"/>
            <a:ext cx="4226745" cy="5975073"/>
            <a:chOff x="0" y="0"/>
            <a:chExt cx="1589092" cy="22463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89092" cy="2246395"/>
            </a:xfrm>
            <a:custGeom>
              <a:avLst/>
              <a:gdLst/>
              <a:ahLst/>
              <a:cxnLst/>
              <a:rect l="l" t="t" r="r" b="b"/>
              <a:pathLst>
                <a:path w="1589092" h="2246395">
                  <a:moveTo>
                    <a:pt x="73266" y="0"/>
                  </a:moveTo>
                  <a:lnTo>
                    <a:pt x="1515826" y="0"/>
                  </a:lnTo>
                  <a:cubicBezTo>
                    <a:pt x="1556290" y="0"/>
                    <a:pt x="1589092" y="32802"/>
                    <a:pt x="1589092" y="73266"/>
                  </a:cubicBezTo>
                  <a:lnTo>
                    <a:pt x="1589092" y="2173129"/>
                  </a:lnTo>
                  <a:cubicBezTo>
                    <a:pt x="1589092" y="2192560"/>
                    <a:pt x="1581373" y="2211196"/>
                    <a:pt x="1567633" y="2224936"/>
                  </a:cubicBezTo>
                  <a:cubicBezTo>
                    <a:pt x="1553893" y="2238676"/>
                    <a:pt x="1535257" y="2246395"/>
                    <a:pt x="1515826" y="2246395"/>
                  </a:cubicBezTo>
                  <a:lnTo>
                    <a:pt x="73266" y="2246395"/>
                  </a:lnTo>
                  <a:cubicBezTo>
                    <a:pt x="53835" y="2246395"/>
                    <a:pt x="35199" y="2238676"/>
                    <a:pt x="21459" y="2224936"/>
                  </a:cubicBezTo>
                  <a:cubicBezTo>
                    <a:pt x="7719" y="2211196"/>
                    <a:pt x="0" y="2192560"/>
                    <a:pt x="0" y="2173129"/>
                  </a:cubicBezTo>
                  <a:lnTo>
                    <a:pt x="0" y="73266"/>
                  </a:lnTo>
                  <a:cubicBezTo>
                    <a:pt x="0" y="53835"/>
                    <a:pt x="7719" y="35199"/>
                    <a:pt x="21459" y="21459"/>
                  </a:cubicBezTo>
                  <a:cubicBezTo>
                    <a:pt x="35199" y="7719"/>
                    <a:pt x="53835" y="0"/>
                    <a:pt x="73266" y="0"/>
                  </a:cubicBezTo>
                  <a:close/>
                </a:path>
              </a:pathLst>
            </a:custGeom>
            <a:solidFill>
              <a:srgbClr val="FFFFF5"/>
            </a:solidFill>
            <a:ln w="9525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5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56074" y="5338365"/>
            <a:ext cx="754780" cy="75478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81095" y="6283645"/>
            <a:ext cx="407513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4F418F"/>
                </a:solidFill>
                <a:latin typeface="Canva Sans Bold"/>
              </a:rPr>
              <a:t>AI-POWERED MATCHING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2390" y="6904542"/>
            <a:ext cx="3632543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</a:rPr>
              <a:t>A smart job + machine learning assessment tools + existing psychometric assessment tools is a feature that uses AI to analyze and assess the suitability of candidates for a particular job or company.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15605" y="4340433"/>
            <a:ext cx="1653677" cy="16061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69282" y="4564443"/>
            <a:ext cx="6953403" cy="104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6"/>
              </a:lnSpc>
              <a:spcBef>
                <a:spcPct val="0"/>
              </a:spcBef>
            </a:pPr>
            <a:r>
              <a:rPr lang="en-US" sz="6154">
                <a:solidFill>
                  <a:srgbClr val="FFFFF5"/>
                </a:solidFill>
                <a:latin typeface="Canva Sans Bold"/>
              </a:rPr>
              <a:t>RESULTS &amp; QnA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90299" y="2615186"/>
            <a:ext cx="1259112" cy="12591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89034" y="2542623"/>
            <a:ext cx="8821790" cy="133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sz="7808">
                <a:solidFill>
                  <a:srgbClr val="FFFFF5"/>
                </a:solidFill>
                <a:latin typeface="Canva Sans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50882" y="4648471"/>
            <a:ext cx="6420664" cy="268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8"/>
              </a:lnSpc>
              <a:spcBef>
                <a:spcPct val="0"/>
              </a:spcBef>
            </a:pPr>
            <a:r>
              <a:rPr lang="en-US" sz="3806">
                <a:solidFill>
                  <a:srgbClr val="FFFFF5"/>
                </a:solidFill>
                <a:latin typeface="Canva Sans Bold"/>
              </a:rPr>
              <a:t>Let us know your opinions on the class so we can improve and do more in the future!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87922" y="4387754"/>
            <a:ext cx="3284060" cy="3284060"/>
            <a:chOff x="0" y="0"/>
            <a:chExt cx="4378746" cy="437874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78746" cy="4378746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08290" y="2615186"/>
            <a:ext cx="891197" cy="8911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87922" y="2615186"/>
            <a:ext cx="629556" cy="629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39397" y="333435"/>
            <a:ext cx="6697705" cy="11239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231" y="-375921"/>
            <a:ext cx="5046175" cy="356806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5206" y="3008992"/>
            <a:ext cx="11195868" cy="6794743"/>
            <a:chOff x="0" y="0"/>
            <a:chExt cx="2386675" cy="1448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6675" cy="1448467"/>
            </a:xfrm>
            <a:custGeom>
              <a:avLst/>
              <a:gdLst/>
              <a:ahLst/>
              <a:cxnLst/>
              <a:rect l="l" t="t" r="r" b="b"/>
              <a:pathLst>
                <a:path w="2386675" h="1448467">
                  <a:moveTo>
                    <a:pt x="25585" y="0"/>
                  </a:moveTo>
                  <a:lnTo>
                    <a:pt x="2361090" y="0"/>
                  </a:lnTo>
                  <a:cubicBezTo>
                    <a:pt x="2367876" y="0"/>
                    <a:pt x="2374383" y="2696"/>
                    <a:pt x="2379182" y="7494"/>
                  </a:cubicBezTo>
                  <a:cubicBezTo>
                    <a:pt x="2383980" y="12292"/>
                    <a:pt x="2386675" y="18800"/>
                    <a:pt x="2386675" y="25585"/>
                  </a:cubicBezTo>
                  <a:lnTo>
                    <a:pt x="2386675" y="1422881"/>
                  </a:lnTo>
                  <a:cubicBezTo>
                    <a:pt x="2386675" y="1437012"/>
                    <a:pt x="2375221" y="1448467"/>
                    <a:pt x="2361090" y="1448467"/>
                  </a:cubicBezTo>
                  <a:lnTo>
                    <a:pt x="25585" y="1448467"/>
                  </a:lnTo>
                  <a:cubicBezTo>
                    <a:pt x="18800" y="1448467"/>
                    <a:pt x="12292" y="1445771"/>
                    <a:pt x="7494" y="1440973"/>
                  </a:cubicBezTo>
                  <a:cubicBezTo>
                    <a:pt x="2696" y="1436175"/>
                    <a:pt x="0" y="1429667"/>
                    <a:pt x="0" y="1422881"/>
                  </a:cubicBezTo>
                  <a:lnTo>
                    <a:pt x="0" y="25585"/>
                  </a:lnTo>
                  <a:cubicBezTo>
                    <a:pt x="0" y="11455"/>
                    <a:pt x="11455" y="0"/>
                    <a:pt x="25585" y="0"/>
                  </a:cubicBezTo>
                  <a:close/>
                </a:path>
              </a:pathLst>
            </a:custGeom>
            <a:solidFill>
              <a:srgbClr val="FFFFFD"/>
            </a:solidFill>
            <a:ln w="952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1072" y="5142987"/>
            <a:ext cx="10458200" cy="4303057"/>
            <a:chOff x="0" y="0"/>
            <a:chExt cx="13944267" cy="5737409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205491" y="0"/>
              <a:ext cx="10507937" cy="5314205"/>
              <a:chOff x="0" y="0"/>
              <a:chExt cx="6937355" cy="35084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350" y="0"/>
                <a:ext cx="6950056" cy="3508446"/>
              </a:xfrm>
              <a:custGeom>
                <a:avLst/>
                <a:gdLst/>
                <a:ahLst/>
                <a:cxnLst/>
                <a:rect l="l" t="t" r="r" b="b"/>
                <a:pathLst>
                  <a:path w="6950056" h="350844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3508446"/>
                    </a:lnTo>
                    <a:lnTo>
                      <a:pt x="0" y="3508446"/>
                    </a:lnTo>
                    <a:close/>
                    <a:moveTo>
                      <a:pt x="1734339" y="0"/>
                    </a:moveTo>
                    <a:lnTo>
                      <a:pt x="1747039" y="0"/>
                    </a:lnTo>
                    <a:lnTo>
                      <a:pt x="1747039" y="3508446"/>
                    </a:lnTo>
                    <a:lnTo>
                      <a:pt x="1734339" y="3508446"/>
                    </a:lnTo>
                    <a:close/>
                    <a:moveTo>
                      <a:pt x="3468678" y="0"/>
                    </a:moveTo>
                    <a:lnTo>
                      <a:pt x="3481378" y="0"/>
                    </a:lnTo>
                    <a:lnTo>
                      <a:pt x="3481378" y="3508446"/>
                    </a:lnTo>
                    <a:lnTo>
                      <a:pt x="3468678" y="3508446"/>
                    </a:lnTo>
                    <a:close/>
                    <a:moveTo>
                      <a:pt x="5203017" y="0"/>
                    </a:moveTo>
                    <a:lnTo>
                      <a:pt x="5215717" y="0"/>
                    </a:lnTo>
                    <a:lnTo>
                      <a:pt x="5215717" y="3508446"/>
                    </a:lnTo>
                    <a:lnTo>
                      <a:pt x="5203017" y="3508446"/>
                    </a:lnTo>
                    <a:close/>
                    <a:moveTo>
                      <a:pt x="6937356" y="0"/>
                    </a:moveTo>
                    <a:lnTo>
                      <a:pt x="6950056" y="0"/>
                    </a:lnTo>
                    <a:lnTo>
                      <a:pt x="6950056" y="3508446"/>
                    </a:lnTo>
                    <a:lnTo>
                      <a:pt x="6937356" y="350844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3051598" y="5404348"/>
              <a:ext cx="307785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78583" y="5404348"/>
              <a:ext cx="307785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5%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28621" y="5404348"/>
              <a:ext cx="461677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10%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855605" y="5404348"/>
              <a:ext cx="461677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15%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82589" y="5404348"/>
              <a:ext cx="461677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20%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1819"/>
              <a:ext cx="3077247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Co-founder, C-Level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00151" y="519760"/>
              <a:ext cx="1077097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Design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30839" y="1007700"/>
              <a:ext cx="1846408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Engineering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46258" y="1495641"/>
              <a:ext cx="1230989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Finance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38624" y="1983581"/>
              <a:ext cx="1538624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Marketing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84731" y="2471522"/>
              <a:ext cx="1692516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Operations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46258" y="2959463"/>
              <a:ext cx="1230989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Product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9312" y="3447403"/>
              <a:ext cx="2307935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Recruiting, HR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38624" y="3935344"/>
              <a:ext cx="1538624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Sales, BD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46258" y="4423284"/>
              <a:ext cx="1230989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Science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30839" y="4911225"/>
              <a:ext cx="1846408" cy="33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0"/>
                </a:lnSpc>
              </a:pPr>
              <a:r>
                <a:rPr lang="en-US" sz="1514">
                  <a:solidFill>
                    <a:srgbClr val="000000"/>
                  </a:solidFill>
                  <a:latin typeface="Fira Code"/>
                </a:rPr>
                <a:t>Support, CS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205491" y="0"/>
              <a:ext cx="10149778" cy="5314205"/>
              <a:chOff x="0" y="0"/>
              <a:chExt cx="6700898" cy="350844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923508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2923508" h="287055">
                    <a:moveTo>
                      <a:pt x="0" y="0"/>
                    </a:moveTo>
                    <a:lnTo>
                      <a:pt x="2900544" y="0"/>
                    </a:lnTo>
                    <a:lnTo>
                      <a:pt x="2900544" y="0"/>
                    </a:lnTo>
                    <a:cubicBezTo>
                      <a:pt x="2913226" y="0"/>
                      <a:pt x="2923508" y="10282"/>
                      <a:pt x="2923508" y="22964"/>
                    </a:cubicBezTo>
                    <a:lnTo>
                      <a:pt x="2923508" y="264090"/>
                    </a:lnTo>
                    <a:cubicBezTo>
                      <a:pt x="2923508" y="276773"/>
                      <a:pt x="2913226" y="287055"/>
                      <a:pt x="2900544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322139"/>
                <a:ext cx="3627650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3627650" h="287055">
                    <a:moveTo>
                      <a:pt x="0" y="0"/>
                    </a:moveTo>
                    <a:lnTo>
                      <a:pt x="3604685" y="0"/>
                    </a:lnTo>
                    <a:cubicBezTo>
                      <a:pt x="3610776" y="0"/>
                      <a:pt x="3616617" y="2420"/>
                      <a:pt x="3620923" y="6726"/>
                    </a:cubicBezTo>
                    <a:cubicBezTo>
                      <a:pt x="3625230" y="11033"/>
                      <a:pt x="3627650" y="16874"/>
                      <a:pt x="3627650" y="22964"/>
                    </a:cubicBezTo>
                    <a:lnTo>
                      <a:pt x="3627650" y="264090"/>
                    </a:lnTo>
                    <a:cubicBezTo>
                      <a:pt x="3627650" y="270181"/>
                      <a:pt x="3625230" y="276022"/>
                      <a:pt x="3620923" y="280329"/>
                    </a:cubicBezTo>
                    <a:cubicBezTo>
                      <a:pt x="3616617" y="284635"/>
                      <a:pt x="3610776" y="287055"/>
                      <a:pt x="3604685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644278"/>
                <a:ext cx="3613775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3613775" h="287055">
                    <a:moveTo>
                      <a:pt x="0" y="0"/>
                    </a:moveTo>
                    <a:lnTo>
                      <a:pt x="3590811" y="0"/>
                    </a:lnTo>
                    <a:cubicBezTo>
                      <a:pt x="3603494" y="0"/>
                      <a:pt x="3613775" y="10282"/>
                      <a:pt x="3613775" y="22965"/>
                    </a:cubicBezTo>
                    <a:lnTo>
                      <a:pt x="3613775" y="264090"/>
                    </a:lnTo>
                    <a:cubicBezTo>
                      <a:pt x="3613775" y="276773"/>
                      <a:pt x="3603494" y="287055"/>
                      <a:pt x="3590811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66417"/>
                <a:ext cx="679273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679273" h="287055">
                    <a:moveTo>
                      <a:pt x="0" y="0"/>
                    </a:moveTo>
                    <a:lnTo>
                      <a:pt x="656309" y="0"/>
                    </a:lnTo>
                    <a:cubicBezTo>
                      <a:pt x="668992" y="0"/>
                      <a:pt x="679273" y="10282"/>
                      <a:pt x="679273" y="22965"/>
                    </a:cubicBezTo>
                    <a:lnTo>
                      <a:pt x="679273" y="264091"/>
                    </a:lnTo>
                    <a:cubicBezTo>
                      <a:pt x="679273" y="276773"/>
                      <a:pt x="668992" y="287055"/>
                      <a:pt x="656309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288556"/>
                <a:ext cx="6700898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6700898" h="287055">
                    <a:moveTo>
                      <a:pt x="0" y="0"/>
                    </a:moveTo>
                    <a:lnTo>
                      <a:pt x="6677933" y="0"/>
                    </a:lnTo>
                    <a:cubicBezTo>
                      <a:pt x="6684024" y="0"/>
                      <a:pt x="6689865" y="2420"/>
                      <a:pt x="6694172" y="6726"/>
                    </a:cubicBezTo>
                    <a:cubicBezTo>
                      <a:pt x="6698479" y="11033"/>
                      <a:pt x="6700898" y="16874"/>
                      <a:pt x="6700898" y="22965"/>
                    </a:cubicBezTo>
                    <a:lnTo>
                      <a:pt x="6700898" y="264091"/>
                    </a:lnTo>
                    <a:cubicBezTo>
                      <a:pt x="6700898" y="270181"/>
                      <a:pt x="6698479" y="276022"/>
                      <a:pt x="6694172" y="280329"/>
                    </a:cubicBezTo>
                    <a:cubicBezTo>
                      <a:pt x="6689865" y="284636"/>
                      <a:pt x="6684024" y="287055"/>
                      <a:pt x="6677933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1610696"/>
                <a:ext cx="4647441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4647441" h="287055">
                    <a:moveTo>
                      <a:pt x="0" y="0"/>
                    </a:moveTo>
                    <a:lnTo>
                      <a:pt x="4624477" y="0"/>
                    </a:lnTo>
                    <a:cubicBezTo>
                      <a:pt x="4637160" y="0"/>
                      <a:pt x="4647441" y="10281"/>
                      <a:pt x="4647441" y="22964"/>
                    </a:cubicBezTo>
                    <a:lnTo>
                      <a:pt x="4647441" y="264090"/>
                    </a:lnTo>
                    <a:cubicBezTo>
                      <a:pt x="4647441" y="276773"/>
                      <a:pt x="4637160" y="287054"/>
                      <a:pt x="4624477" y="287054"/>
                    </a:cubicBezTo>
                    <a:lnTo>
                      <a:pt x="0" y="287054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1932835"/>
                <a:ext cx="5355051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5355051" h="287055">
                    <a:moveTo>
                      <a:pt x="0" y="0"/>
                    </a:moveTo>
                    <a:lnTo>
                      <a:pt x="5332087" y="0"/>
                    </a:lnTo>
                    <a:cubicBezTo>
                      <a:pt x="5338177" y="0"/>
                      <a:pt x="5344018" y="2419"/>
                      <a:pt x="5348325" y="6726"/>
                    </a:cubicBezTo>
                    <a:cubicBezTo>
                      <a:pt x="5352631" y="11032"/>
                      <a:pt x="5355051" y="16874"/>
                      <a:pt x="5355051" y="22964"/>
                    </a:cubicBezTo>
                    <a:lnTo>
                      <a:pt x="5355051" y="264090"/>
                    </a:lnTo>
                    <a:cubicBezTo>
                      <a:pt x="5355051" y="270181"/>
                      <a:pt x="5352631" y="276022"/>
                      <a:pt x="5348325" y="280328"/>
                    </a:cubicBezTo>
                    <a:cubicBezTo>
                      <a:pt x="5344018" y="284635"/>
                      <a:pt x="5338177" y="287054"/>
                      <a:pt x="5332087" y="287054"/>
                    </a:cubicBezTo>
                    <a:lnTo>
                      <a:pt x="0" y="287054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2254974"/>
                <a:ext cx="2906165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2906165" h="287055">
                    <a:moveTo>
                      <a:pt x="0" y="0"/>
                    </a:moveTo>
                    <a:lnTo>
                      <a:pt x="2883200" y="0"/>
                    </a:lnTo>
                    <a:cubicBezTo>
                      <a:pt x="2889291" y="0"/>
                      <a:pt x="2895132" y="2419"/>
                      <a:pt x="2899439" y="6726"/>
                    </a:cubicBezTo>
                    <a:cubicBezTo>
                      <a:pt x="2903745" y="11032"/>
                      <a:pt x="2906165" y="16874"/>
                      <a:pt x="2906165" y="22964"/>
                    </a:cubicBezTo>
                    <a:lnTo>
                      <a:pt x="2906165" y="264090"/>
                    </a:lnTo>
                    <a:cubicBezTo>
                      <a:pt x="2906165" y="270181"/>
                      <a:pt x="2903745" y="276022"/>
                      <a:pt x="2899439" y="280328"/>
                    </a:cubicBezTo>
                    <a:cubicBezTo>
                      <a:pt x="2895132" y="284635"/>
                      <a:pt x="2889291" y="287054"/>
                      <a:pt x="2883200" y="287054"/>
                    </a:cubicBezTo>
                    <a:lnTo>
                      <a:pt x="0" y="287054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2577113"/>
                <a:ext cx="4585005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4585005" h="287055">
                    <a:moveTo>
                      <a:pt x="0" y="0"/>
                    </a:moveTo>
                    <a:lnTo>
                      <a:pt x="4562040" y="0"/>
                    </a:lnTo>
                    <a:cubicBezTo>
                      <a:pt x="4568131" y="0"/>
                      <a:pt x="4573972" y="2419"/>
                      <a:pt x="4578279" y="6726"/>
                    </a:cubicBezTo>
                    <a:cubicBezTo>
                      <a:pt x="4582585" y="11033"/>
                      <a:pt x="4585005" y="16874"/>
                      <a:pt x="4585005" y="22964"/>
                    </a:cubicBezTo>
                    <a:lnTo>
                      <a:pt x="4585005" y="264090"/>
                    </a:lnTo>
                    <a:cubicBezTo>
                      <a:pt x="4585005" y="270181"/>
                      <a:pt x="4582585" y="276022"/>
                      <a:pt x="4578279" y="280328"/>
                    </a:cubicBezTo>
                    <a:cubicBezTo>
                      <a:pt x="4573972" y="284635"/>
                      <a:pt x="4568131" y="287055"/>
                      <a:pt x="4562040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2899252"/>
                <a:ext cx="838833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838833" h="287055">
                    <a:moveTo>
                      <a:pt x="0" y="0"/>
                    </a:moveTo>
                    <a:lnTo>
                      <a:pt x="815868" y="0"/>
                    </a:lnTo>
                    <a:cubicBezTo>
                      <a:pt x="821959" y="0"/>
                      <a:pt x="827800" y="2419"/>
                      <a:pt x="832107" y="6726"/>
                    </a:cubicBezTo>
                    <a:cubicBezTo>
                      <a:pt x="836413" y="11033"/>
                      <a:pt x="838833" y="16874"/>
                      <a:pt x="838833" y="22964"/>
                    </a:cubicBezTo>
                    <a:lnTo>
                      <a:pt x="838833" y="264090"/>
                    </a:lnTo>
                    <a:cubicBezTo>
                      <a:pt x="838833" y="270181"/>
                      <a:pt x="836413" y="276022"/>
                      <a:pt x="832107" y="280329"/>
                    </a:cubicBezTo>
                    <a:cubicBezTo>
                      <a:pt x="827800" y="284635"/>
                      <a:pt x="821959" y="287055"/>
                      <a:pt x="815868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3221391"/>
                <a:ext cx="3128160" cy="287055"/>
              </a:xfrm>
              <a:custGeom>
                <a:avLst/>
                <a:gdLst/>
                <a:ahLst/>
                <a:cxnLst/>
                <a:rect l="l" t="t" r="r" b="b"/>
                <a:pathLst>
                  <a:path w="3128160" h="287055">
                    <a:moveTo>
                      <a:pt x="0" y="0"/>
                    </a:moveTo>
                    <a:lnTo>
                      <a:pt x="3105196" y="0"/>
                    </a:lnTo>
                    <a:cubicBezTo>
                      <a:pt x="3111286" y="0"/>
                      <a:pt x="3117127" y="2420"/>
                      <a:pt x="3121434" y="6726"/>
                    </a:cubicBezTo>
                    <a:cubicBezTo>
                      <a:pt x="3125741" y="11033"/>
                      <a:pt x="3128160" y="16874"/>
                      <a:pt x="3128160" y="22964"/>
                    </a:cubicBezTo>
                    <a:lnTo>
                      <a:pt x="3128160" y="264090"/>
                    </a:lnTo>
                    <a:cubicBezTo>
                      <a:pt x="3128160" y="270181"/>
                      <a:pt x="3125741" y="276022"/>
                      <a:pt x="3121434" y="280329"/>
                    </a:cubicBezTo>
                    <a:cubicBezTo>
                      <a:pt x="3117127" y="284636"/>
                      <a:pt x="3111286" y="287055"/>
                      <a:pt x="3105196" y="287055"/>
                    </a:cubicBezTo>
                    <a:lnTo>
                      <a:pt x="0" y="287055"/>
                    </a:lnTo>
                    <a:close/>
                  </a:path>
                </a:pathLst>
              </a:custGeom>
              <a:solidFill>
                <a:srgbClr val="F7CF71"/>
              </a:solidFill>
            </p:spPr>
          </p:sp>
        </p:grpSp>
      </p:grpSp>
      <p:sp>
        <p:nvSpPr>
          <p:cNvPr id="40" name="AutoShape 40"/>
          <p:cNvSpPr/>
          <p:nvPr/>
        </p:nvSpPr>
        <p:spPr>
          <a:xfrm flipV="1">
            <a:off x="1205206" y="3786801"/>
            <a:ext cx="11195868" cy="3202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4819021" y="5181403"/>
            <a:ext cx="7390745" cy="3867711"/>
            <a:chOff x="0" y="0"/>
            <a:chExt cx="9854327" cy="5156948"/>
          </a:xfrm>
        </p:grpSpPr>
        <p:sp>
          <p:nvSpPr>
            <p:cNvPr id="42" name="TextBox 42"/>
            <p:cNvSpPr txBox="1"/>
            <p:nvPr/>
          </p:nvSpPr>
          <p:spPr>
            <a:xfrm>
              <a:off x="3514290" y="-28575"/>
              <a:ext cx="615572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8.41%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459038" y="472547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10.44%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459038" y="962104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10.40%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488431"/>
              <a:ext cx="615572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1.94%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115588" y="1963337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19.30%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943980" y="2460448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13.38%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024226" y="2959943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15.42%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323678" y="3439559"/>
              <a:ext cx="615572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8.36%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5816874" y="3906380"/>
              <a:ext cx="738739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13.20%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18986" y="4411888"/>
              <a:ext cx="615572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2.40%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698334" y="4895823"/>
              <a:ext cx="615572" cy="2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6"/>
                </a:lnSpc>
              </a:pPr>
              <a:r>
                <a:rPr lang="en-US" sz="1211">
                  <a:solidFill>
                    <a:srgbClr val="000000"/>
                  </a:solidFill>
                  <a:latin typeface="Fira Code"/>
                </a:rPr>
                <a:t>9.00%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650733" y="4099984"/>
            <a:ext cx="10218878" cy="74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262" spc="22">
                <a:solidFill>
                  <a:srgbClr val="000000"/>
                </a:solidFill>
                <a:latin typeface="Ubuntu"/>
              </a:rPr>
              <a:t>Currently, we have </a:t>
            </a:r>
            <a:r>
              <a:rPr lang="en-US" sz="2262" spc="22">
                <a:solidFill>
                  <a:srgbClr val="000000"/>
                </a:solidFill>
                <a:latin typeface="Ubuntu Bold"/>
              </a:rPr>
              <a:t>3000+</a:t>
            </a:r>
            <a:r>
              <a:rPr lang="en-US" sz="2262" spc="22">
                <a:solidFill>
                  <a:srgbClr val="000000"/>
                </a:solidFill>
                <a:latin typeface="Ubuntu"/>
              </a:rPr>
              <a:t> active professionals in our talent pool,  </a:t>
            </a:r>
            <a:r>
              <a:rPr lang="en-US" sz="2262" spc="22">
                <a:solidFill>
                  <a:srgbClr val="000000"/>
                </a:solidFill>
                <a:latin typeface="Ubuntu Bold"/>
              </a:rPr>
              <a:t>70+</a:t>
            </a:r>
            <a:r>
              <a:rPr lang="en-US" sz="2262" spc="22">
                <a:solidFill>
                  <a:srgbClr val="000000"/>
                </a:solidFill>
                <a:latin typeface="Ubuntu"/>
              </a:rPr>
              <a:t> B2B Clients, </a:t>
            </a:r>
            <a:r>
              <a:rPr lang="en-US" sz="2262" spc="22">
                <a:solidFill>
                  <a:srgbClr val="000000"/>
                </a:solidFill>
                <a:latin typeface="Ubuntu Bold"/>
              </a:rPr>
              <a:t>10+</a:t>
            </a:r>
            <a:r>
              <a:rPr lang="en-US" sz="2262" spc="22">
                <a:solidFill>
                  <a:srgbClr val="000000"/>
                </a:solidFill>
                <a:latin typeface="Ubuntu"/>
              </a:rPr>
              <a:t> Strategic partners, and </a:t>
            </a:r>
            <a:r>
              <a:rPr lang="en-US" sz="2262" spc="22">
                <a:solidFill>
                  <a:srgbClr val="000000"/>
                </a:solidFill>
                <a:latin typeface="Ubuntu Bold"/>
              </a:rPr>
              <a:t>7,800+</a:t>
            </a:r>
            <a:r>
              <a:rPr lang="en-US" sz="2262" spc="22">
                <a:solidFill>
                  <a:srgbClr val="000000"/>
                </a:solidFill>
                <a:latin typeface="Ubuntu"/>
              </a:rPr>
              <a:t> Followers on our media channels.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827436" y="3121119"/>
            <a:ext cx="4655210" cy="56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5"/>
              </a:lnSpc>
            </a:pPr>
            <a:r>
              <a:rPr lang="en-US" sz="3096">
                <a:solidFill>
                  <a:srgbClr val="4F418F"/>
                </a:solidFill>
                <a:latin typeface="Poppins ExtraBold Bold"/>
              </a:rPr>
              <a:t>OUR TALENT POOL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FEF61CD8-4E45-9609-5922-6D7D52A54F04}"/>
              </a:ext>
            </a:extLst>
          </p:cNvPr>
          <p:cNvSpPr txBox="1"/>
          <p:nvPr/>
        </p:nvSpPr>
        <p:spPr>
          <a:xfrm>
            <a:off x="1205178" y="2225621"/>
            <a:ext cx="4409681" cy="39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098" dirty="0">
                <a:solidFill>
                  <a:srgbClr val="FFFFF5"/>
                </a:solidFill>
                <a:latin typeface="Fira Code Bold"/>
              </a:rPr>
              <a:t>Learn. Grow. Work in Tech.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39397" y="333435"/>
            <a:ext cx="6697705" cy="11239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6231" y="-375921"/>
            <a:ext cx="5046175" cy="35680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35092" y="3883027"/>
            <a:ext cx="1146120" cy="11461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35092" y="5295846"/>
            <a:ext cx="1146120" cy="11461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35092" y="6708666"/>
            <a:ext cx="1146120" cy="11461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035092" y="8121486"/>
            <a:ext cx="1160682" cy="11606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8261" y="3883027"/>
            <a:ext cx="1146120" cy="114612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5092" y="3134996"/>
            <a:ext cx="529667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FFFFF5"/>
                </a:solidFill>
                <a:latin typeface="Canva Sans Bold"/>
              </a:rPr>
              <a:t>OUR SOCIALS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38998" y="4235039"/>
            <a:ext cx="2996536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>
                <a:solidFill>
                  <a:srgbClr val="F4F5F5"/>
                </a:solidFill>
                <a:latin typeface="Ubuntu Bold"/>
              </a:rPr>
              <a:t>@resonance_wn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38998" y="5606651"/>
            <a:ext cx="2996536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>
                <a:solidFill>
                  <a:srgbClr val="F4F5F5"/>
                </a:solidFill>
                <a:latin typeface="Ubuntu Bold"/>
              </a:rPr>
              <a:t>@Resonance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8998" y="6978887"/>
            <a:ext cx="2996536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>
                <a:solidFill>
                  <a:srgbClr val="F4F5F5"/>
                </a:solidFill>
                <a:latin typeface="Ubuntu Bold"/>
              </a:rPr>
              <a:t>@Resonance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2288" y="3134996"/>
            <a:ext cx="7799768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FFFFF5"/>
                </a:solidFill>
                <a:latin typeface="Canva Sans Bold"/>
              </a:rPr>
              <a:t>CONTACT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5608" y="4169066"/>
            <a:ext cx="414660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>
                <a:solidFill>
                  <a:srgbClr val="F4F5F5"/>
                </a:solidFill>
                <a:latin typeface="Ubuntu Bold"/>
              </a:rPr>
              <a:t>admin@whatnot.co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38998" y="8353027"/>
            <a:ext cx="2996536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>
                <a:solidFill>
                  <a:srgbClr val="F4F5F5"/>
                </a:solidFill>
                <a:latin typeface="Ubuntu Bold"/>
              </a:rPr>
              <a:t>@Resonance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92FFCE0-81D8-D6A8-BB24-90307CB75CED}"/>
              </a:ext>
            </a:extLst>
          </p:cNvPr>
          <p:cNvSpPr txBox="1"/>
          <p:nvPr/>
        </p:nvSpPr>
        <p:spPr>
          <a:xfrm>
            <a:off x="1205178" y="2225621"/>
            <a:ext cx="4409681" cy="39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098" dirty="0">
                <a:solidFill>
                  <a:srgbClr val="FFFFF5"/>
                </a:solidFill>
                <a:latin typeface="Fira Code Bold"/>
              </a:rPr>
              <a:t>Learn. Grow. Work in Tech.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74301" y="4023870"/>
            <a:ext cx="3739399" cy="2239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2225918" cy="1332944"/>
          </a:xfrm>
          <a:prstGeom prst="rect">
            <a:avLst/>
          </a:prstGeom>
        </p:spPr>
      </p:pic>
      <p:pic>
        <p:nvPicPr>
          <p:cNvPr id="9" name="Picture 8" descr="A close-up of 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47659C58-6B56-931D-2127-DFB0EA1BA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19" y="2781300"/>
            <a:ext cx="15490162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2225918" cy="1332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0A8F0-7A95-8275-9C45-B5E197C9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677717"/>
            <a:ext cx="7105928" cy="71059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25CA3A-8140-E457-6516-20FB322DEA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10264" y="3252613"/>
            <a:ext cx="1146120" cy="11461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67D18DD-29EF-C064-6ECD-11B5AAF80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10264" y="4665432"/>
            <a:ext cx="1146120" cy="114612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19C277-88C7-5438-DA57-14FB0B916F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610264" y="6078252"/>
            <a:ext cx="1146120" cy="1146120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27D326A5-64B2-16B8-CC62-F1C9BD69A8A3}"/>
              </a:ext>
            </a:extLst>
          </p:cNvPr>
          <p:cNvSpPr txBox="1"/>
          <p:nvPr/>
        </p:nvSpPr>
        <p:spPr>
          <a:xfrm>
            <a:off x="13214170" y="3590897"/>
            <a:ext cx="2996536" cy="46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 dirty="0">
                <a:solidFill>
                  <a:srgbClr val="F4F5F5"/>
                </a:solidFill>
                <a:latin typeface="Ubuntu Bold"/>
              </a:rPr>
              <a:t>Fling.asia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14CA965-AC17-1B40-0F6C-3276BCBF534B}"/>
              </a:ext>
            </a:extLst>
          </p:cNvPr>
          <p:cNvSpPr txBox="1"/>
          <p:nvPr/>
        </p:nvSpPr>
        <p:spPr>
          <a:xfrm>
            <a:off x="13214170" y="4976237"/>
            <a:ext cx="2996536" cy="46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 dirty="0">
                <a:solidFill>
                  <a:srgbClr val="F4F5F5"/>
                </a:solidFill>
                <a:latin typeface="Ubuntu Bold"/>
              </a:rPr>
              <a:t>Fling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602C0A-0AB0-448D-1A80-7FEA7FD25B61}"/>
              </a:ext>
            </a:extLst>
          </p:cNvPr>
          <p:cNvSpPr txBox="1"/>
          <p:nvPr/>
        </p:nvSpPr>
        <p:spPr>
          <a:xfrm>
            <a:off x="13214170" y="6153643"/>
            <a:ext cx="4769030" cy="99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 dirty="0">
                <a:solidFill>
                  <a:srgbClr val="F4F5F5"/>
                </a:solidFill>
                <a:latin typeface="Ubuntu Bold"/>
              </a:rPr>
              <a:t>Fling: Intelligent Solutions for Digital Transformation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5E7DEA-AF97-D6A3-7856-EF1E27AE9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317" y="7491072"/>
            <a:ext cx="1147181" cy="11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894F2D6E-0277-6600-5912-BD0C45E2123C}"/>
              </a:ext>
            </a:extLst>
          </p:cNvPr>
          <p:cNvSpPr txBox="1"/>
          <p:nvPr/>
        </p:nvSpPr>
        <p:spPr>
          <a:xfrm>
            <a:off x="13214170" y="7829356"/>
            <a:ext cx="2996536" cy="46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14" dirty="0">
                <a:solidFill>
                  <a:srgbClr val="F4F5F5"/>
                </a:solidFill>
                <a:latin typeface="Ubuntu Bold"/>
              </a:rPr>
              <a:t>Fling.asia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360" t="36357" r="28415" b="153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9548" y="3324397"/>
            <a:ext cx="4283531" cy="38504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69623" y="3324397"/>
            <a:ext cx="5529533" cy="38872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30632" y="3324397"/>
            <a:ext cx="5015632" cy="38504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33406" y="1665865"/>
            <a:ext cx="740196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5"/>
                </a:solidFill>
                <a:latin typeface="Canva Sans Bold"/>
              </a:rPr>
              <a:t>WHY TAKE THIS CLASS?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13320"/>
            <a:ext cx="4324378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5"/>
                </a:solidFill>
                <a:latin typeface="Ubuntu"/>
              </a:rPr>
              <a:t>Learn about Cutting Edge Programming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4638" y="7513320"/>
            <a:ext cx="5399502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dirty="0">
                <a:solidFill>
                  <a:srgbClr val="FFFFF5"/>
                </a:solidFill>
                <a:latin typeface="Ubuntu"/>
              </a:rPr>
              <a:t>Certificate of Participation for those that complete the class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81" y="7513320"/>
            <a:ext cx="476253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FFFFF5"/>
                </a:solidFill>
                <a:latin typeface="Ubuntu"/>
              </a:rPr>
              <a:t>Internship and Job Opportunities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1663</Words>
  <Application>Microsoft Office PowerPoint</Application>
  <PresentationFormat>Custom</PresentationFormat>
  <Paragraphs>175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(Title of class) Get Started with Data Visualisation with Python</dc:title>
  <cp:lastModifiedBy>Michael Currie</cp:lastModifiedBy>
  <cp:revision>7</cp:revision>
  <dcterms:created xsi:type="dcterms:W3CDTF">2006-08-16T00:00:00Z</dcterms:created>
  <dcterms:modified xsi:type="dcterms:W3CDTF">2023-06-10T16:55:58Z</dcterms:modified>
  <dc:identifier>DAFjEq5v0yY</dc:identifier>
</cp:coreProperties>
</file>